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8" r:id="rId3"/>
    <p:sldId id="259" r:id="rId4"/>
    <p:sldId id="264" r:id="rId5"/>
    <p:sldId id="265" r:id="rId6"/>
    <p:sldId id="257" r:id="rId7"/>
    <p:sldId id="261" r:id="rId8"/>
    <p:sldId id="262" r:id="rId9"/>
    <p:sldId id="26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10F373-DFE7-4F3A-A28C-C9D5F1885E93}" type="datetimeFigureOut">
              <a:rPr lang="en-US" smtClean="0"/>
              <a:pPr/>
              <a:t>9/17/2017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F454EFE-9743-4628-B631-5C437795B84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F454EFE-9743-4628-B631-5C437795B848}"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F454EFE-9743-4628-B631-5C437795B848}"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EFB13A58-1B1B-4F77-B78B-B6F479F312DB}" type="datetimeFigureOut">
              <a:rPr lang="en-US" smtClean="0"/>
              <a:pPr/>
              <a:t>9/17/2017</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FD0F29F9-67BC-4A94-A003-5123159C779E}"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FB13A58-1B1B-4F77-B78B-B6F479F312DB}" type="datetimeFigureOut">
              <a:rPr lang="en-US" smtClean="0"/>
              <a:pPr/>
              <a:t>9/17/2017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D0F29F9-67BC-4A94-A003-5123159C779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FB13A58-1B1B-4F77-B78B-B6F479F312DB}" type="datetimeFigureOut">
              <a:rPr lang="en-US" smtClean="0"/>
              <a:pPr/>
              <a:t>9/17/2017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D0F29F9-67BC-4A94-A003-5123159C779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FB13A58-1B1B-4F77-B78B-B6F479F312DB}" type="datetimeFigureOut">
              <a:rPr lang="en-US" smtClean="0"/>
              <a:pPr/>
              <a:t>9/17/2017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D0F29F9-67BC-4A94-A003-5123159C779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FB13A58-1B1B-4F77-B78B-B6F479F312DB}" type="datetimeFigureOut">
              <a:rPr lang="en-US" smtClean="0"/>
              <a:pPr/>
              <a:t>9/17/2017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D0F29F9-67BC-4A94-A003-5123159C779E}"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FB13A58-1B1B-4F77-B78B-B6F479F312DB}" type="datetimeFigureOut">
              <a:rPr lang="en-US" smtClean="0"/>
              <a:pPr/>
              <a:t>9/17/2017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D0F29F9-67BC-4A94-A003-5123159C779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FB13A58-1B1B-4F77-B78B-B6F479F312DB}" type="datetimeFigureOut">
              <a:rPr lang="en-US" smtClean="0"/>
              <a:pPr/>
              <a:t>9/17/2017</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FD0F29F9-67BC-4A94-A003-5123159C779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EFB13A58-1B1B-4F77-B78B-B6F479F312DB}" type="datetimeFigureOut">
              <a:rPr lang="en-US" smtClean="0"/>
              <a:pPr/>
              <a:t>9/17/2017</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FD0F29F9-67BC-4A94-A003-5123159C779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EFB13A58-1B1B-4F77-B78B-B6F479F312DB}" type="datetimeFigureOut">
              <a:rPr lang="en-US" smtClean="0"/>
              <a:pPr/>
              <a:t>9/17/2017</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FD0F29F9-67BC-4A94-A003-5123159C779E}"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FB13A58-1B1B-4F77-B78B-B6F479F312DB}" type="datetimeFigureOut">
              <a:rPr lang="en-US" smtClean="0"/>
              <a:pPr/>
              <a:t>9/17/2017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D0F29F9-67BC-4A94-A003-5123159C779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EFB13A58-1B1B-4F77-B78B-B6F479F312DB}" type="datetimeFigureOut">
              <a:rPr lang="en-US" smtClean="0"/>
              <a:pPr/>
              <a:t>9/17/2017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D0F29F9-67BC-4A94-A003-5123159C779E}"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EFB13A58-1B1B-4F77-B78B-B6F479F312DB}" type="datetimeFigureOut">
              <a:rPr lang="en-US" smtClean="0"/>
              <a:pPr/>
              <a:t>9/17/2017</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FD0F29F9-67BC-4A94-A003-5123159C779E}"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bankofinfo.com/wp-content/uploads/2015/06/theory_of_social_change_by_everett_hagen.jpg"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THEORIES OF ENTREPRENEURSHIP</a:t>
            </a:r>
            <a:endParaRPr lang="en-US" dirty="0"/>
          </a:p>
        </p:txBody>
      </p:sp>
      <p:sp>
        <p:nvSpPr>
          <p:cNvPr id="3" name="Subtitle 2"/>
          <p:cNvSpPr>
            <a:spLocks noGrp="1"/>
          </p:cNvSpPr>
          <p:nvPr>
            <p:ph type="subTitle" idx="1"/>
          </p:nvPr>
        </p:nvSpPr>
        <p:spPr>
          <a:xfrm>
            <a:off x="1371600" y="2819400"/>
            <a:ext cx="7406640" cy="1752600"/>
          </a:xfrm>
        </p:spPr>
        <p:txBody>
          <a:bodyPr>
            <a:normAutofit lnSpcReduction="10000"/>
          </a:bodyPr>
          <a:lstStyle/>
          <a:p>
            <a:r>
              <a:rPr lang="en-US" sz="3600" dirty="0" smtClean="0">
                <a:solidFill>
                  <a:srgbClr val="C00000"/>
                </a:solidFill>
                <a:latin typeface="Algerian" pitchFamily="82" charset="0"/>
              </a:rPr>
              <a:t>Theory of Status Withdrawal</a:t>
            </a:r>
          </a:p>
          <a:p>
            <a:r>
              <a:rPr lang="en-US" sz="3600" dirty="0" smtClean="0">
                <a:solidFill>
                  <a:srgbClr val="C00000"/>
                </a:solidFill>
                <a:latin typeface="Algerian" pitchFamily="82" charset="0"/>
              </a:rPr>
              <a:t>By Everett </a:t>
            </a:r>
            <a:r>
              <a:rPr lang="en-US" sz="3600" dirty="0" smtClean="0">
                <a:solidFill>
                  <a:srgbClr val="C00000"/>
                </a:solidFill>
                <a:latin typeface="Algerian" pitchFamily="82" charset="0"/>
              </a:rPr>
              <a:t>Hagen</a:t>
            </a:r>
          </a:p>
          <a:p>
            <a:r>
              <a:rPr lang="hi-IN" sz="3600" b="1" dirty="0" smtClean="0">
                <a:solidFill>
                  <a:schemeClr val="accent6">
                    <a:lumMod val="50000"/>
                  </a:schemeClr>
                </a:solidFill>
                <a:latin typeface="Algerian" pitchFamily="82" charset="0"/>
              </a:rPr>
              <a:t>प्रतिष्ठा </a:t>
            </a:r>
            <a:r>
              <a:rPr lang="hi-IN" sz="3600" b="1" dirty="0" smtClean="0">
                <a:solidFill>
                  <a:schemeClr val="accent6">
                    <a:lumMod val="50000"/>
                  </a:schemeClr>
                </a:solidFill>
                <a:latin typeface="Algerian" pitchFamily="82" charset="0"/>
              </a:rPr>
              <a:t>नष्ट होण्याचा सिद्धांत </a:t>
            </a:r>
            <a:endParaRPr lang="en-US" sz="3600" b="1" dirty="0" smtClean="0">
              <a:solidFill>
                <a:schemeClr val="accent6">
                  <a:lumMod val="50000"/>
                </a:schemeClr>
              </a:solidFill>
              <a:latin typeface="Algerian" pitchFamily="82" charset="0"/>
            </a:endParaRPr>
          </a:p>
          <a:p>
            <a:endParaRPr lang="en-US" dirty="0"/>
          </a:p>
        </p:txBody>
      </p:sp>
      <p:sp>
        <p:nvSpPr>
          <p:cNvPr id="4" name="Rectangle 3"/>
          <p:cNvSpPr/>
          <p:nvPr/>
        </p:nvSpPr>
        <p:spPr>
          <a:xfrm>
            <a:off x="1447800" y="4800600"/>
            <a:ext cx="4572000" cy="1200329"/>
          </a:xfrm>
          <a:prstGeom prst="rect">
            <a:avLst/>
          </a:prstGeom>
        </p:spPr>
        <p:txBody>
          <a:bodyPr>
            <a:spAutoFit/>
          </a:bodyPr>
          <a:lstStyle/>
          <a:p>
            <a:r>
              <a:rPr lang="en-US" dirty="0" smtClean="0">
                <a:solidFill>
                  <a:schemeClr val="accent3">
                    <a:lumMod val="75000"/>
                  </a:schemeClr>
                </a:solidFill>
                <a:latin typeface="Baskerville Old Face" pitchFamily="18" charset="0"/>
              </a:rPr>
              <a:t>DR. A. A. KULKARNI</a:t>
            </a:r>
          </a:p>
          <a:p>
            <a:r>
              <a:rPr lang="en-US" dirty="0" smtClean="0">
                <a:solidFill>
                  <a:schemeClr val="accent3">
                    <a:lumMod val="75000"/>
                  </a:schemeClr>
                </a:solidFill>
                <a:latin typeface="Baskerville Old Face" pitchFamily="18" charset="0"/>
              </a:rPr>
              <a:t>DEPARTMENT OF COMMERCE</a:t>
            </a:r>
          </a:p>
          <a:p>
            <a:r>
              <a:rPr lang="en-US" dirty="0" smtClean="0">
                <a:solidFill>
                  <a:schemeClr val="accent3">
                    <a:lumMod val="75000"/>
                  </a:schemeClr>
                </a:solidFill>
                <a:latin typeface="Baskerville Old Face" pitchFamily="18" charset="0"/>
              </a:rPr>
              <a:t>GOPAL KRISHANG GOKHALE COLLEGE, KOLHAPUR</a:t>
            </a:r>
            <a:endParaRPr lang="en-US" dirty="0">
              <a:solidFill>
                <a:schemeClr val="accent3">
                  <a:lumMod val="75000"/>
                </a:schemeClr>
              </a:solidFill>
              <a:latin typeface="Baskerville Old Face"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1295400" y="1219200"/>
            <a:ext cx="6400799" cy="40318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accent3">
                    <a:lumMod val="75000"/>
                  </a:schemeClr>
                </a:solidFill>
                <a:effectLst/>
                <a:latin typeface="Arial" pitchFamily="34" charset="0"/>
                <a:ea typeface="Times New Roman" pitchFamily="18" charset="0"/>
                <a:cs typeface="Arial" pitchFamily="34" charset="0"/>
              </a:rPr>
              <a:t>Status withdrawal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accent3">
                    <a:lumMod val="75000"/>
                  </a:schemeClr>
                </a:solidFill>
                <a:effectLst/>
                <a:latin typeface="Calibri"/>
                <a:ea typeface="Times New Roman" pitchFamily="18" charset="0"/>
                <a:cs typeface="Arial" pitchFamily="34" charset="0"/>
              </a:rPr>
              <a:t>“</a:t>
            </a:r>
            <a:r>
              <a:rPr kumimoji="0" lang="en-US" sz="3200" b="0" i="0" u="none" strike="noStrike" cap="none" normalizeH="0" baseline="0" dirty="0" smtClean="0">
                <a:ln>
                  <a:noFill/>
                </a:ln>
                <a:solidFill>
                  <a:schemeClr val="accent3">
                    <a:lumMod val="75000"/>
                  </a:schemeClr>
                </a:solidFill>
                <a:effectLst/>
                <a:latin typeface="Arial" pitchFamily="34" charset="0"/>
                <a:ea typeface="Times New Roman" pitchFamily="18" charset="0"/>
                <a:cs typeface="Arial" pitchFamily="34" charset="0"/>
              </a:rPr>
              <a:t>in the perception on the part of the members of some social group that their purposes and values in life are not respected by groups in the society whom they respect and whose esteem they value</a:t>
            </a:r>
            <a:r>
              <a:rPr kumimoji="0" lang="en-US" sz="3200" b="0" i="0" u="none" strike="noStrike" cap="none" normalizeH="0" baseline="0" dirty="0" smtClean="0">
                <a:ln>
                  <a:noFill/>
                </a:ln>
                <a:solidFill>
                  <a:schemeClr val="accent3">
                    <a:lumMod val="75000"/>
                  </a:schemeClr>
                </a:solidFill>
                <a:effectLst/>
                <a:latin typeface="Calibri"/>
                <a:ea typeface="Times New Roman" pitchFamily="18" charset="0"/>
                <a:cs typeface="Arial" pitchFamily="34" charset="0"/>
              </a:rPr>
              <a:t>”</a:t>
            </a:r>
            <a:endParaRPr kumimoji="0" lang="en-US" sz="3200" b="0" i="0" u="none" strike="noStrike" cap="none" normalizeH="0" baseline="0" dirty="0" smtClean="0">
              <a:ln>
                <a:noFill/>
              </a:ln>
              <a:solidFill>
                <a:schemeClr val="accent3">
                  <a:lumMod val="75000"/>
                </a:schemeClr>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heory_of_social_change_by_everett_hagen">
            <a:hlinkClick r:id="rId2"/>
          </p:cNvPr>
          <p:cNvPicPr/>
          <p:nvPr/>
        </p:nvPicPr>
        <p:blipFill>
          <a:blip r:embed="rId3" cstate="print"/>
          <a:srcRect/>
          <a:stretch>
            <a:fillRect/>
          </a:stretch>
        </p:blipFill>
        <p:spPr bwMode="auto">
          <a:xfrm>
            <a:off x="1724024" y="838200"/>
            <a:ext cx="6429376" cy="487680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1295401"/>
            <a:ext cx="5562600" cy="3416320"/>
          </a:xfrm>
          <a:prstGeom prst="rect">
            <a:avLst/>
          </a:prstGeom>
        </p:spPr>
        <p:txBody>
          <a:bodyPr wrap="square">
            <a:spAutoFit/>
          </a:bodyPr>
          <a:lstStyle/>
          <a:p>
            <a:r>
              <a:rPr lang="hi-IN" sz="3600" dirty="0" smtClean="0">
                <a:solidFill>
                  <a:srgbClr val="C00000"/>
                </a:solidFill>
              </a:rPr>
              <a:t>उद्योजक नसलेल्या व्यक्तीचे रूपांतर उद्योजकांमध्ये होण्याकरिता त्या व्यक्तीची प्रतिष्ठा नष्ट होण्याची क्रिया कारणीभूत </a:t>
            </a:r>
            <a:r>
              <a:rPr lang="hi-IN" sz="3600" dirty="0" smtClean="0">
                <a:solidFill>
                  <a:srgbClr val="C00000"/>
                </a:solidFill>
              </a:rPr>
              <a:t>ठरते</a:t>
            </a:r>
            <a:endParaRPr lang="en-US" sz="3600" dirty="0" smtClean="0">
              <a:solidFill>
                <a:srgbClr val="C00000"/>
              </a:solidFill>
            </a:endParaRPr>
          </a:p>
          <a:p>
            <a:r>
              <a:rPr lang="en-US" sz="3600" dirty="0" smtClean="0">
                <a:solidFill>
                  <a:srgbClr val="C00000"/>
                </a:solidFill>
              </a:rPr>
              <a:t> trigger mechanism</a:t>
            </a:r>
            <a:r>
              <a:rPr lang="hi-IN" sz="3600" dirty="0" smtClean="0">
                <a:solidFill>
                  <a:srgbClr val="C00000"/>
                </a:solidFill>
              </a:rPr>
              <a:t> </a:t>
            </a:r>
            <a:endParaRPr lang="en-US" sz="3600" dirty="0">
              <a:solidFill>
                <a:srgbClr val="C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0" y="533400"/>
            <a:ext cx="5181600" cy="4401205"/>
          </a:xfrm>
          <a:prstGeom prst="rect">
            <a:avLst/>
          </a:prstGeom>
        </p:spPr>
        <p:txBody>
          <a:bodyPr wrap="square">
            <a:spAutoFit/>
          </a:bodyPr>
          <a:lstStyle/>
          <a:p>
            <a:r>
              <a:rPr lang="en-US" sz="2800" dirty="0" err="1" smtClean="0">
                <a:solidFill>
                  <a:srgbClr val="C00000"/>
                </a:solidFill>
              </a:rPr>
              <a:t>कारणे</a:t>
            </a:r>
            <a:r>
              <a:rPr lang="en-US" sz="2800" dirty="0" smtClean="0">
                <a:solidFill>
                  <a:srgbClr val="C00000"/>
                </a:solidFill>
              </a:rPr>
              <a:t>  </a:t>
            </a:r>
            <a:r>
              <a:rPr lang="en-US" sz="2800" dirty="0" smtClean="0">
                <a:solidFill>
                  <a:srgbClr val="C00000"/>
                </a:solidFill>
              </a:rPr>
              <a:t>:</a:t>
            </a:r>
          </a:p>
          <a:p>
            <a:endParaRPr lang="en-US" sz="2800" dirty="0" smtClean="0">
              <a:solidFill>
                <a:srgbClr val="C00000"/>
              </a:solidFill>
            </a:endParaRPr>
          </a:p>
          <a:p>
            <a:pPr>
              <a:buFont typeface="Arial" pitchFamily="34" charset="0"/>
              <a:buChar char="•"/>
            </a:pPr>
            <a:r>
              <a:rPr lang="en-US" sz="2800" dirty="0" err="1" smtClean="0">
                <a:solidFill>
                  <a:srgbClr val="C00000"/>
                </a:solidFill>
              </a:rPr>
              <a:t>भौतिक</a:t>
            </a:r>
            <a:r>
              <a:rPr lang="en-US" sz="2800" dirty="0" smtClean="0">
                <a:solidFill>
                  <a:srgbClr val="C00000"/>
                </a:solidFill>
              </a:rPr>
              <a:t> </a:t>
            </a:r>
            <a:r>
              <a:rPr lang="en-US" sz="2800" dirty="0" err="1" smtClean="0">
                <a:solidFill>
                  <a:srgbClr val="C00000"/>
                </a:solidFill>
              </a:rPr>
              <a:t>बळाचा</a:t>
            </a:r>
            <a:r>
              <a:rPr lang="en-US" sz="2800" dirty="0" smtClean="0">
                <a:solidFill>
                  <a:srgbClr val="C00000"/>
                </a:solidFill>
              </a:rPr>
              <a:t> </a:t>
            </a:r>
            <a:r>
              <a:rPr lang="en-US" sz="2800" dirty="0" err="1" smtClean="0">
                <a:solidFill>
                  <a:srgbClr val="C00000"/>
                </a:solidFill>
              </a:rPr>
              <a:t>वापर</a:t>
            </a:r>
            <a:endParaRPr lang="en-US" sz="2800" dirty="0" smtClean="0">
              <a:solidFill>
                <a:srgbClr val="C00000"/>
              </a:solidFill>
            </a:endParaRPr>
          </a:p>
          <a:p>
            <a:pPr>
              <a:buFont typeface="Arial" pitchFamily="34" charset="0"/>
              <a:buChar char="•"/>
            </a:pPr>
            <a:endParaRPr lang="en-US" sz="2800" dirty="0" smtClean="0">
              <a:solidFill>
                <a:srgbClr val="C00000"/>
              </a:solidFill>
            </a:endParaRPr>
          </a:p>
          <a:p>
            <a:pPr>
              <a:buFont typeface="Arial" pitchFamily="34" charset="0"/>
              <a:buChar char="•"/>
            </a:pPr>
            <a:r>
              <a:rPr lang="en-US" sz="2800" dirty="0" err="1" smtClean="0">
                <a:solidFill>
                  <a:srgbClr val="C00000"/>
                </a:solidFill>
              </a:rPr>
              <a:t>प्रतिमा</a:t>
            </a:r>
            <a:r>
              <a:rPr lang="en-US" sz="2800" dirty="0" smtClean="0">
                <a:solidFill>
                  <a:srgbClr val="C00000"/>
                </a:solidFill>
              </a:rPr>
              <a:t> </a:t>
            </a:r>
            <a:r>
              <a:rPr lang="en-US" sz="2800" dirty="0" err="1" smtClean="0">
                <a:solidFill>
                  <a:srgbClr val="C00000"/>
                </a:solidFill>
              </a:rPr>
              <a:t>मालिन</a:t>
            </a:r>
            <a:r>
              <a:rPr lang="en-US" sz="2800" dirty="0" smtClean="0">
                <a:solidFill>
                  <a:srgbClr val="C00000"/>
                </a:solidFill>
              </a:rPr>
              <a:t> </a:t>
            </a:r>
            <a:r>
              <a:rPr lang="en-US" sz="2800" dirty="0" err="1" smtClean="0">
                <a:solidFill>
                  <a:srgbClr val="C00000"/>
                </a:solidFill>
              </a:rPr>
              <a:t>करणे</a:t>
            </a:r>
            <a:endParaRPr lang="en-US" sz="2800" dirty="0" smtClean="0">
              <a:solidFill>
                <a:srgbClr val="C00000"/>
              </a:solidFill>
            </a:endParaRPr>
          </a:p>
          <a:p>
            <a:pPr>
              <a:buFont typeface="Arial" pitchFamily="34" charset="0"/>
              <a:buChar char="•"/>
            </a:pPr>
            <a:endParaRPr lang="en-US" sz="2800" dirty="0" smtClean="0">
              <a:solidFill>
                <a:srgbClr val="C00000"/>
              </a:solidFill>
            </a:endParaRPr>
          </a:p>
          <a:p>
            <a:pPr>
              <a:buFont typeface="Arial" pitchFamily="34" charset="0"/>
              <a:buChar char="•"/>
            </a:pPr>
            <a:r>
              <a:rPr lang="en-US" sz="2800" dirty="0" err="1" smtClean="0">
                <a:solidFill>
                  <a:srgbClr val="C00000"/>
                </a:solidFill>
              </a:rPr>
              <a:t>प्रतिष्ठेच्या</a:t>
            </a:r>
            <a:r>
              <a:rPr lang="en-US" sz="2800" dirty="0" smtClean="0">
                <a:solidFill>
                  <a:srgbClr val="C00000"/>
                </a:solidFill>
              </a:rPr>
              <a:t> </a:t>
            </a:r>
            <a:r>
              <a:rPr lang="en-US" sz="2800" dirty="0" err="1" smtClean="0">
                <a:solidFill>
                  <a:srgbClr val="C00000"/>
                </a:solidFill>
              </a:rPr>
              <a:t>प्रतिकांमध्ये</a:t>
            </a:r>
            <a:r>
              <a:rPr lang="en-US" sz="2800" dirty="0" smtClean="0">
                <a:solidFill>
                  <a:srgbClr val="C00000"/>
                </a:solidFill>
              </a:rPr>
              <a:t> </a:t>
            </a:r>
            <a:r>
              <a:rPr lang="en-US" sz="2800" dirty="0" err="1" smtClean="0">
                <a:solidFill>
                  <a:srgbClr val="C00000"/>
                </a:solidFill>
              </a:rPr>
              <a:t>विसंगती</a:t>
            </a:r>
            <a:endParaRPr lang="en-US" sz="2800" dirty="0" smtClean="0">
              <a:solidFill>
                <a:srgbClr val="C00000"/>
              </a:solidFill>
            </a:endParaRPr>
          </a:p>
          <a:p>
            <a:pPr>
              <a:buFont typeface="Arial" pitchFamily="34" charset="0"/>
              <a:buChar char="•"/>
            </a:pPr>
            <a:endParaRPr lang="en-US" sz="2800" dirty="0" smtClean="0">
              <a:solidFill>
                <a:srgbClr val="C00000"/>
              </a:solidFill>
            </a:endParaRPr>
          </a:p>
          <a:p>
            <a:pPr>
              <a:buFont typeface="Arial" pitchFamily="34" charset="0"/>
              <a:buChar char="•"/>
            </a:pPr>
            <a:r>
              <a:rPr lang="en-US" sz="2800" dirty="0" err="1" smtClean="0">
                <a:solidFill>
                  <a:srgbClr val="C00000"/>
                </a:solidFill>
              </a:rPr>
              <a:t>नवीन</a:t>
            </a:r>
            <a:r>
              <a:rPr lang="en-US" sz="2800" dirty="0" smtClean="0">
                <a:solidFill>
                  <a:srgbClr val="C00000"/>
                </a:solidFill>
              </a:rPr>
              <a:t> </a:t>
            </a:r>
            <a:r>
              <a:rPr lang="en-US" sz="2800" dirty="0" err="1" smtClean="0">
                <a:solidFill>
                  <a:srgbClr val="C00000"/>
                </a:solidFill>
              </a:rPr>
              <a:t>समाजात</a:t>
            </a:r>
            <a:r>
              <a:rPr lang="en-US" sz="2800" dirty="0" smtClean="0">
                <a:solidFill>
                  <a:srgbClr val="C00000"/>
                </a:solidFill>
              </a:rPr>
              <a:t> </a:t>
            </a:r>
            <a:r>
              <a:rPr lang="en-US" sz="2800" dirty="0" err="1" smtClean="0">
                <a:solidFill>
                  <a:srgbClr val="C00000"/>
                </a:solidFill>
              </a:rPr>
              <a:t>अपेक्षित</a:t>
            </a:r>
            <a:r>
              <a:rPr lang="en-US" sz="2800" dirty="0" smtClean="0">
                <a:solidFill>
                  <a:srgbClr val="C00000"/>
                </a:solidFill>
              </a:rPr>
              <a:t> </a:t>
            </a:r>
            <a:r>
              <a:rPr lang="en-US" sz="2800" dirty="0" err="1" smtClean="0">
                <a:solidFill>
                  <a:srgbClr val="C00000"/>
                </a:solidFill>
              </a:rPr>
              <a:t>प्रतिष्ठा</a:t>
            </a:r>
            <a:r>
              <a:rPr lang="en-US" sz="2800" dirty="0" smtClean="0">
                <a:solidFill>
                  <a:srgbClr val="C00000"/>
                </a:solidFill>
              </a:rPr>
              <a:t> न </a:t>
            </a:r>
            <a:r>
              <a:rPr lang="en-US" sz="2800" dirty="0" err="1" smtClean="0">
                <a:solidFill>
                  <a:srgbClr val="C00000"/>
                </a:solidFill>
              </a:rPr>
              <a:t>मिळणे</a:t>
            </a:r>
            <a:endParaRPr lang="en-US" sz="2800" dirty="0">
              <a:solidFill>
                <a:srgbClr val="C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ChangeArrowheads="1"/>
          </p:cNvSpPr>
          <p:nvPr/>
        </p:nvSpPr>
        <p:spPr bwMode="auto">
          <a:xfrm>
            <a:off x="1143000" y="762000"/>
            <a:ext cx="71628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r>
              <a:rPr kumimoji="0" lang="en-US" sz="2400" b="0" i="0" u="none" strike="noStrike" cap="none" normalizeH="0" baseline="0" dirty="0" smtClean="0">
                <a:ln>
                  <a:noFill/>
                </a:ln>
                <a:solidFill>
                  <a:schemeClr val="accent4">
                    <a:lumMod val="50000"/>
                  </a:schemeClr>
                </a:solidFill>
                <a:effectLst/>
                <a:latin typeface="Arial" pitchFamily="34" charset="0"/>
                <a:ea typeface="Times New Roman" pitchFamily="18" charset="0"/>
                <a:cs typeface="Arial" pitchFamily="34" charset="0"/>
              </a:rPr>
              <a:t>Hagen postulates the fur types of events can produce status withdrawal:</a:t>
            </a:r>
            <a:endParaRPr kumimoji="0" lang="en-US" sz="2400" b="0" i="0" u="none" strike="noStrike" cap="none" normalizeH="0" baseline="0" dirty="0" smtClean="0">
              <a:ln>
                <a:noFill/>
              </a:ln>
              <a:solidFill>
                <a:schemeClr val="accent4">
                  <a:lumMod val="50000"/>
                </a:schemeClr>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2400" b="0" i="0" u="none" strike="noStrike" cap="none" normalizeH="0" baseline="0" dirty="0" smtClean="0">
                <a:ln>
                  <a:noFill/>
                </a:ln>
                <a:solidFill>
                  <a:srgbClr val="C00000"/>
                </a:solidFill>
                <a:effectLst/>
                <a:latin typeface="Arial" pitchFamily="34" charset="0"/>
                <a:ea typeface="Times New Roman" pitchFamily="18" charset="0"/>
                <a:cs typeface="Arial" pitchFamily="34" charset="0"/>
              </a:rPr>
              <a:t>Displacement by force, e.g., the Norman invasion of England or the derogation of merchants, samurai, and wealthy peasants in seventeenth-century Tokugawa Japan;</a:t>
            </a:r>
            <a:endParaRPr kumimoji="0" lang="en-US" sz="2400" b="0" i="0" u="none" strike="noStrike" cap="none" normalizeH="0" baseline="0" dirty="0" smtClean="0">
              <a:ln>
                <a:noFill/>
              </a:ln>
              <a:solidFill>
                <a:srgbClr val="C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2400" b="0" i="0" u="none" strike="noStrike" cap="none" normalizeH="0" baseline="0" dirty="0" smtClean="0">
                <a:ln>
                  <a:noFill/>
                </a:ln>
                <a:solidFill>
                  <a:srgbClr val="C00000"/>
                </a:solidFill>
                <a:effectLst/>
                <a:latin typeface="Arial" pitchFamily="34" charset="0"/>
                <a:ea typeface="Times New Roman" pitchFamily="18" charset="0"/>
                <a:cs typeface="Arial" pitchFamily="34" charset="0"/>
              </a:rPr>
              <a:t>Denigration of valued symbols, e.g., suppression of religious sets in seventeenth-century Russia and England;</a:t>
            </a:r>
            <a:endParaRPr kumimoji="0" lang="en-US" sz="2400" b="0" i="0" u="none" strike="noStrike" cap="none" normalizeH="0" baseline="0" dirty="0" smtClean="0">
              <a:ln>
                <a:noFill/>
              </a:ln>
              <a:solidFill>
                <a:srgbClr val="C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2400" b="0" i="0" u="none" strike="noStrike" cap="none" normalizeH="0" baseline="0" dirty="0" smtClean="0">
                <a:ln>
                  <a:noFill/>
                </a:ln>
                <a:solidFill>
                  <a:srgbClr val="C00000"/>
                </a:solidFill>
                <a:effectLst/>
                <a:latin typeface="Arial" pitchFamily="34" charset="0"/>
                <a:ea typeface="Times New Roman" pitchFamily="18" charset="0"/>
                <a:cs typeface="Arial" pitchFamily="34" charset="0"/>
              </a:rPr>
              <a:t>Inconsistency of status symbols with a changing distribution of economic power</a:t>
            </a:r>
            <a:endParaRPr kumimoji="0" lang="en-US" sz="2400" b="0" i="0" u="none" strike="noStrike" cap="none" normalizeH="0" baseline="0" dirty="0" smtClean="0">
              <a:ln>
                <a:noFill/>
              </a:ln>
              <a:solidFill>
                <a:srgbClr val="C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2400" b="0" i="0" u="none" strike="noStrike" cap="none" normalizeH="0" baseline="0" dirty="0" err="1" smtClean="0">
                <a:ln>
                  <a:noFill/>
                </a:ln>
                <a:solidFill>
                  <a:srgbClr val="C00000"/>
                </a:solidFill>
                <a:effectLst/>
                <a:latin typeface="Arial" pitchFamily="34" charset="0"/>
                <a:ea typeface="Times New Roman" pitchFamily="18" charset="0"/>
                <a:cs typeface="Arial" pitchFamily="34" charset="0"/>
              </a:rPr>
              <a:t>Nonacceptunce</a:t>
            </a:r>
            <a:r>
              <a:rPr kumimoji="0" lang="en-US" sz="2400" b="0" i="0" u="none" strike="noStrike" cap="none" normalizeH="0" baseline="0" dirty="0" smtClean="0">
                <a:ln>
                  <a:noFill/>
                </a:ln>
                <a:solidFill>
                  <a:srgbClr val="C00000"/>
                </a:solidFill>
                <a:effectLst/>
                <a:latin typeface="Arial" pitchFamily="34" charset="0"/>
                <a:ea typeface="Times New Roman" pitchFamily="18" charset="0"/>
                <a:cs typeface="Arial" pitchFamily="34" charset="0"/>
              </a:rPr>
              <a:t> of expected status on migration to a new society e. g, the </a:t>
            </a:r>
            <a:r>
              <a:rPr kumimoji="0" lang="en-US" sz="2400" b="0" i="0" u="none" strike="noStrike" cap="none" normalizeH="0" baseline="0" dirty="0" err="1" smtClean="0">
                <a:ln>
                  <a:noFill/>
                </a:ln>
                <a:solidFill>
                  <a:srgbClr val="C00000"/>
                </a:solidFill>
                <a:effectLst/>
                <a:latin typeface="Arial" pitchFamily="34" charset="0"/>
                <a:ea typeface="Times New Roman" pitchFamily="18" charset="0"/>
                <a:cs typeface="Arial" pitchFamily="34" charset="0"/>
              </a:rPr>
              <a:t>Amioquents</a:t>
            </a:r>
            <a:r>
              <a:rPr kumimoji="0" lang="en-US" sz="2400" b="0" i="0" u="none" strike="noStrike" cap="none" normalizeH="0" baseline="0" dirty="0" smtClean="0">
                <a:ln>
                  <a:noFill/>
                </a:ln>
                <a:solidFill>
                  <a:srgbClr val="C00000"/>
                </a:solidFill>
                <a:effectLst/>
                <a:latin typeface="Arial" pitchFamily="34" charset="0"/>
                <a:ea typeface="Times New Roman" pitchFamily="18" charset="0"/>
                <a:cs typeface="Arial" pitchFamily="34" charset="0"/>
              </a:rPr>
              <a:t> in seventeenth-century Colombia.</a:t>
            </a:r>
            <a:endParaRPr kumimoji="0" lang="en-US" sz="2400" b="0" i="0" u="none" strike="noStrike" cap="none" normalizeH="0" baseline="0" dirty="0" smtClean="0">
              <a:ln>
                <a:noFill/>
              </a:ln>
              <a:solidFill>
                <a:srgbClr val="C00000"/>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47800" y="381000"/>
            <a:ext cx="3478196" cy="400110"/>
          </a:xfrm>
          <a:prstGeom prst="rect">
            <a:avLst/>
          </a:prstGeom>
        </p:spPr>
        <p:txBody>
          <a:bodyPr wrap="none">
            <a:spAutoFit/>
          </a:bodyPr>
          <a:lstStyle/>
          <a:p>
            <a:r>
              <a:rPr lang="en-US" sz="2000" dirty="0" smtClean="0">
                <a:solidFill>
                  <a:srgbClr val="C00000"/>
                </a:solidFill>
              </a:rPr>
              <a:t>FOUR POSSIBLE REACTIONS </a:t>
            </a:r>
            <a:endParaRPr lang="en-US" sz="2000" dirty="0">
              <a:solidFill>
                <a:srgbClr val="C00000"/>
              </a:solidFill>
            </a:endParaRPr>
          </a:p>
        </p:txBody>
      </p:sp>
      <p:sp>
        <p:nvSpPr>
          <p:cNvPr id="3" name="Rectangle 2"/>
          <p:cNvSpPr/>
          <p:nvPr/>
        </p:nvSpPr>
        <p:spPr>
          <a:xfrm>
            <a:off x="1524000" y="1143000"/>
            <a:ext cx="6477000" cy="5632311"/>
          </a:xfrm>
          <a:prstGeom prst="rect">
            <a:avLst/>
          </a:prstGeom>
        </p:spPr>
        <p:txBody>
          <a:bodyPr wrap="square">
            <a:spAutoFit/>
          </a:bodyPr>
          <a:lstStyle/>
          <a:p>
            <a:r>
              <a:rPr lang="en-US" sz="2400" dirty="0" smtClean="0">
                <a:solidFill>
                  <a:schemeClr val="accent6">
                    <a:lumMod val="50000"/>
                  </a:schemeClr>
                </a:solidFill>
              </a:rPr>
              <a:t>(a)</a:t>
            </a:r>
            <a:r>
              <a:rPr lang="en-US" sz="2400" dirty="0" err="1" smtClean="0">
                <a:solidFill>
                  <a:schemeClr val="accent6">
                    <a:lumMod val="50000"/>
                  </a:schemeClr>
                </a:solidFill>
              </a:rPr>
              <a:t>Retreatist</a:t>
            </a:r>
            <a:r>
              <a:rPr lang="en-US" sz="2400" dirty="0" smtClean="0">
                <a:solidFill>
                  <a:schemeClr val="accent6">
                    <a:lumMod val="50000"/>
                  </a:schemeClr>
                </a:solidFill>
              </a:rPr>
              <a:t>: Entrepreneur who continues to work in society but remains indifferent to his work or status. </a:t>
            </a:r>
            <a:r>
              <a:rPr lang="en-US" sz="2400" dirty="0" err="1" smtClean="0"/>
              <a:t>माघार</a:t>
            </a:r>
            <a:r>
              <a:rPr lang="en-US" sz="2400" dirty="0" smtClean="0"/>
              <a:t> </a:t>
            </a:r>
            <a:r>
              <a:rPr lang="en-US" sz="2400" dirty="0" err="1" smtClean="0"/>
              <a:t>घेणारे</a:t>
            </a:r>
            <a:endParaRPr lang="en-US" sz="2400" dirty="0" smtClean="0"/>
          </a:p>
          <a:p>
            <a:endParaRPr lang="en-US" sz="2400" dirty="0" smtClean="0">
              <a:solidFill>
                <a:schemeClr val="accent6">
                  <a:lumMod val="50000"/>
                </a:schemeClr>
              </a:solidFill>
            </a:endParaRPr>
          </a:p>
          <a:p>
            <a:r>
              <a:rPr lang="en-US" sz="2400" dirty="0" smtClean="0">
                <a:solidFill>
                  <a:schemeClr val="accent6">
                    <a:lumMod val="50000"/>
                  </a:schemeClr>
                </a:solidFill>
              </a:rPr>
              <a:t>(b)</a:t>
            </a:r>
            <a:r>
              <a:rPr lang="en-US" sz="2400" dirty="0" err="1" smtClean="0">
                <a:solidFill>
                  <a:schemeClr val="accent6">
                    <a:lumMod val="50000"/>
                  </a:schemeClr>
                </a:solidFill>
              </a:rPr>
              <a:t>Ritualist</a:t>
            </a:r>
            <a:r>
              <a:rPr lang="en-US" sz="2400" dirty="0" smtClean="0">
                <a:solidFill>
                  <a:schemeClr val="accent6">
                    <a:lumMod val="50000"/>
                  </a:schemeClr>
                </a:solidFill>
              </a:rPr>
              <a:t>: One who works as per the norms in the society hut with no hope of improvement in the working conditions or his status. </a:t>
            </a:r>
            <a:r>
              <a:rPr lang="en-US" sz="2400" dirty="0" err="1" smtClean="0"/>
              <a:t>परंपरावादी</a:t>
            </a:r>
            <a:endParaRPr lang="en-US" sz="2400" dirty="0" smtClean="0"/>
          </a:p>
          <a:p>
            <a:endParaRPr lang="en-US" sz="2400" dirty="0" smtClean="0">
              <a:solidFill>
                <a:schemeClr val="accent6">
                  <a:lumMod val="50000"/>
                </a:schemeClr>
              </a:solidFill>
            </a:endParaRPr>
          </a:p>
          <a:p>
            <a:r>
              <a:rPr lang="en-US" sz="2400" dirty="0" smtClean="0">
                <a:solidFill>
                  <a:schemeClr val="accent6">
                    <a:lumMod val="50000"/>
                  </a:schemeClr>
                </a:solidFill>
              </a:rPr>
              <a:t>(c)Reformist: One who is a rebellion and tries to bring in new ways of working and new society. </a:t>
            </a:r>
            <a:r>
              <a:rPr lang="en-US" sz="2400" dirty="0" err="1" smtClean="0"/>
              <a:t>सुधारणावादी</a:t>
            </a:r>
            <a:endParaRPr lang="en-US" sz="2400" dirty="0" smtClean="0"/>
          </a:p>
          <a:p>
            <a:r>
              <a:rPr lang="en-US" sz="2400" dirty="0" smtClean="0">
                <a:solidFill>
                  <a:schemeClr val="accent6">
                    <a:lumMod val="50000"/>
                  </a:schemeClr>
                </a:solidFill>
              </a:rPr>
              <a:t>(</a:t>
            </a:r>
            <a:r>
              <a:rPr lang="en-US" sz="2400" dirty="0" smtClean="0">
                <a:solidFill>
                  <a:schemeClr val="accent6">
                    <a:lumMod val="50000"/>
                  </a:schemeClr>
                </a:solidFill>
              </a:rPr>
              <a:t>d)Innovator: An entrepreneur who is creative and try to achieve his goals set by himself</a:t>
            </a:r>
            <a:r>
              <a:rPr lang="en-US" sz="2400" dirty="0" smtClean="0">
                <a:solidFill>
                  <a:schemeClr val="accent6">
                    <a:lumMod val="50000"/>
                  </a:schemeClr>
                </a:solidFill>
              </a:rPr>
              <a:t>.</a:t>
            </a:r>
            <a:r>
              <a:rPr lang="en-US" sz="2400" dirty="0" smtClean="0"/>
              <a:t> </a:t>
            </a:r>
            <a:r>
              <a:rPr lang="en-US" sz="2400" dirty="0" err="1" smtClean="0"/>
              <a:t>नवनिर्मीतीवादि</a:t>
            </a:r>
            <a:endParaRPr lang="en-US" sz="2400" dirty="0" smtClean="0"/>
          </a:p>
          <a:p>
            <a:endParaRPr lang="en-US" sz="2400" dirty="0">
              <a:solidFill>
                <a:schemeClr val="accent6">
                  <a:lumMod val="50000"/>
                </a:schemeClr>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76400" y="609600"/>
            <a:ext cx="5791200" cy="4585871"/>
          </a:xfrm>
          <a:prstGeom prst="rect">
            <a:avLst/>
          </a:prstGeom>
        </p:spPr>
        <p:txBody>
          <a:bodyPr wrap="square">
            <a:spAutoFit/>
          </a:bodyPr>
          <a:lstStyle/>
          <a:p>
            <a:r>
              <a:rPr lang="en-US" sz="3200" u="sng" dirty="0" smtClean="0">
                <a:solidFill>
                  <a:schemeClr val="accent1">
                    <a:lumMod val="75000"/>
                  </a:schemeClr>
                </a:solidFill>
              </a:rPr>
              <a:t>He </a:t>
            </a:r>
            <a:r>
              <a:rPr lang="en-US" sz="3200" u="sng" dirty="0">
                <a:solidFill>
                  <a:schemeClr val="accent1">
                    <a:lumMod val="75000"/>
                  </a:schemeClr>
                </a:solidFill>
              </a:rPr>
              <a:t>developed this thesis from the case of the samurai community of </a:t>
            </a:r>
            <a:r>
              <a:rPr lang="en-US" sz="3200" u="sng" dirty="0" smtClean="0">
                <a:solidFill>
                  <a:schemeClr val="accent1">
                    <a:lumMod val="75000"/>
                  </a:schemeClr>
                </a:solidFill>
              </a:rPr>
              <a:t>Japan</a:t>
            </a:r>
          </a:p>
          <a:p>
            <a:endParaRPr lang="en-US" sz="2800" dirty="0">
              <a:solidFill>
                <a:schemeClr val="accent5">
                  <a:lumMod val="50000"/>
                </a:schemeClr>
              </a:solidFill>
            </a:endParaRPr>
          </a:p>
          <a:p>
            <a:r>
              <a:rPr lang="en-US" sz="2800" dirty="0" smtClean="0">
                <a:solidFill>
                  <a:schemeClr val="accent5">
                    <a:lumMod val="50000"/>
                  </a:schemeClr>
                </a:solidFill>
              </a:rPr>
              <a:t>Traditionally</a:t>
            </a:r>
            <a:r>
              <a:rPr lang="en-US" sz="2800" dirty="0">
                <a:solidFill>
                  <a:schemeClr val="accent5">
                    <a:lumMod val="50000"/>
                  </a:schemeClr>
                </a:solidFill>
              </a:rPr>
              <a:t>, this community had enjoyed a high status of which it was deprived later. </a:t>
            </a:r>
            <a:endParaRPr lang="en-US" sz="2800" dirty="0" smtClean="0">
              <a:solidFill>
                <a:schemeClr val="accent5">
                  <a:lumMod val="50000"/>
                </a:schemeClr>
              </a:solidFill>
            </a:endParaRPr>
          </a:p>
          <a:p>
            <a:r>
              <a:rPr lang="en-US" sz="2800" dirty="0" smtClean="0">
                <a:solidFill>
                  <a:schemeClr val="accent5">
                    <a:lumMod val="50000"/>
                  </a:schemeClr>
                </a:solidFill>
              </a:rPr>
              <a:t>To </a:t>
            </a:r>
            <a:r>
              <a:rPr lang="en-US" sz="2800" dirty="0">
                <a:solidFill>
                  <a:schemeClr val="accent5">
                    <a:lumMod val="50000"/>
                  </a:schemeClr>
                </a:solidFill>
              </a:rPr>
              <a:t>regain this lost prestige, it became more active and vigorous and gave rise to many entrepreneurs.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00200" y="228600"/>
            <a:ext cx="5410200" cy="5693866"/>
          </a:xfrm>
          <a:prstGeom prst="rect">
            <a:avLst/>
          </a:prstGeom>
        </p:spPr>
        <p:txBody>
          <a:bodyPr wrap="square">
            <a:spAutoFit/>
          </a:bodyPr>
          <a:lstStyle/>
          <a:p>
            <a:pPr>
              <a:buFont typeface="Arial" pitchFamily="34" charset="0"/>
              <a:buChar char="•"/>
            </a:pPr>
            <a:endParaRPr lang="en-US" sz="2800" dirty="0" smtClean="0">
              <a:solidFill>
                <a:schemeClr val="accent5">
                  <a:lumMod val="50000"/>
                </a:schemeClr>
              </a:solidFill>
            </a:endParaRPr>
          </a:p>
          <a:p>
            <a:r>
              <a:rPr lang="en-US" sz="2800" b="1" dirty="0" smtClean="0">
                <a:solidFill>
                  <a:schemeClr val="accent4">
                    <a:lumMod val="50000"/>
                  </a:schemeClr>
                </a:solidFill>
              </a:rPr>
              <a:t>INDIAN EXAMPLES:</a:t>
            </a:r>
            <a:endParaRPr lang="en-US" sz="2800" b="1" dirty="0">
              <a:solidFill>
                <a:schemeClr val="accent4">
                  <a:lumMod val="50000"/>
                </a:schemeClr>
              </a:solidFill>
            </a:endParaRPr>
          </a:p>
          <a:p>
            <a:endParaRPr lang="en-US" sz="2800" dirty="0">
              <a:solidFill>
                <a:schemeClr val="accent5">
                  <a:lumMod val="50000"/>
                </a:schemeClr>
              </a:solidFill>
            </a:endParaRPr>
          </a:p>
          <a:p>
            <a:pPr>
              <a:buFont typeface="Arial" pitchFamily="34" charset="0"/>
              <a:buChar char="•"/>
            </a:pPr>
            <a:r>
              <a:rPr lang="en-US" sz="2800" dirty="0" smtClean="0">
                <a:solidFill>
                  <a:schemeClr val="accent5">
                    <a:lumMod val="50000"/>
                  </a:schemeClr>
                </a:solidFill>
              </a:rPr>
              <a:t> </a:t>
            </a:r>
            <a:r>
              <a:rPr lang="en-US" sz="2800" dirty="0" err="1" smtClean="0">
                <a:solidFill>
                  <a:schemeClr val="accent5">
                    <a:lumMod val="50000"/>
                  </a:schemeClr>
                </a:solidFill>
              </a:rPr>
              <a:t>Jains</a:t>
            </a:r>
            <a:r>
              <a:rPr lang="en-US" sz="2800" dirty="0" smtClean="0">
                <a:solidFill>
                  <a:schemeClr val="accent5">
                    <a:lumMod val="50000"/>
                  </a:schemeClr>
                </a:solidFill>
              </a:rPr>
              <a:t> </a:t>
            </a:r>
            <a:r>
              <a:rPr lang="en-US" sz="2800" dirty="0">
                <a:solidFill>
                  <a:schemeClr val="accent5">
                    <a:lumMod val="50000"/>
                  </a:schemeClr>
                </a:solidFill>
              </a:rPr>
              <a:t>could be successful entrepreneurs because of their consciousness of their majority and superiority complexes</a:t>
            </a:r>
            <a:r>
              <a:rPr lang="en-US" sz="2800" dirty="0" smtClean="0">
                <a:solidFill>
                  <a:schemeClr val="accent5">
                    <a:lumMod val="50000"/>
                  </a:schemeClr>
                </a:solidFill>
              </a:rPr>
              <a:t>.</a:t>
            </a:r>
          </a:p>
          <a:p>
            <a:pPr>
              <a:buFont typeface="Arial" pitchFamily="34" charset="0"/>
              <a:buChar char="•"/>
            </a:pPr>
            <a:r>
              <a:rPr lang="en-US" sz="2800" dirty="0" err="1" smtClean="0">
                <a:solidFill>
                  <a:schemeClr val="accent5">
                    <a:lumMod val="50000"/>
                  </a:schemeClr>
                </a:solidFill>
              </a:rPr>
              <a:t>Marwadi</a:t>
            </a:r>
            <a:r>
              <a:rPr lang="en-US" sz="2800" dirty="0" smtClean="0">
                <a:solidFill>
                  <a:schemeClr val="accent5">
                    <a:lumMod val="50000"/>
                  </a:schemeClr>
                </a:solidFill>
              </a:rPr>
              <a:t>  Community: Displaced from their own land </a:t>
            </a:r>
          </a:p>
          <a:p>
            <a:pPr>
              <a:buFont typeface="Arial" pitchFamily="34" charset="0"/>
              <a:buChar char="•"/>
            </a:pPr>
            <a:r>
              <a:rPr lang="en-US" sz="2800" dirty="0" smtClean="0">
                <a:solidFill>
                  <a:schemeClr val="accent5">
                    <a:lumMod val="50000"/>
                  </a:schemeClr>
                </a:solidFill>
              </a:rPr>
              <a:t>Sindhi community: displaced</a:t>
            </a:r>
          </a:p>
          <a:p>
            <a:pPr>
              <a:buFont typeface="Arial" pitchFamily="34" charset="0"/>
              <a:buChar char="•"/>
            </a:pPr>
            <a:r>
              <a:rPr lang="en-US" sz="2800" dirty="0" err="1" smtClean="0">
                <a:solidFill>
                  <a:schemeClr val="accent5">
                    <a:lumMod val="50000"/>
                  </a:schemeClr>
                </a:solidFill>
              </a:rPr>
              <a:t>Parsi</a:t>
            </a:r>
            <a:r>
              <a:rPr lang="en-US" sz="2800" dirty="0" smtClean="0">
                <a:solidFill>
                  <a:schemeClr val="accent5">
                    <a:lumMod val="50000"/>
                  </a:schemeClr>
                </a:solidFill>
              </a:rPr>
              <a:t> community: displaced and spread all over the old</a:t>
            </a:r>
          </a:p>
          <a:p>
            <a:pPr>
              <a:buFont typeface="Arial" pitchFamily="34" charset="0"/>
              <a:buChar char="•"/>
            </a:pPr>
            <a:r>
              <a:rPr lang="en-US" sz="2800" dirty="0" smtClean="0">
                <a:solidFill>
                  <a:schemeClr val="accent5">
                    <a:lumMod val="50000"/>
                  </a:schemeClr>
                </a:solidFill>
              </a:rPr>
              <a:t>Brahmin community</a:t>
            </a:r>
            <a:endParaRPr lang="en-US" sz="2800" dirty="0">
              <a:solidFill>
                <a:schemeClr val="accent5">
                  <a:lumMod val="50000"/>
                </a:schemeClr>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53</TotalTime>
  <Words>378</Words>
  <Application>Microsoft Office PowerPoint</Application>
  <PresentationFormat>On-screen Show (4:3)</PresentationFormat>
  <Paragraphs>46</Paragraphs>
  <Slides>9</Slides>
  <Notes>2</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Solstice</vt:lpstr>
      <vt:lpstr>THEORIES OF ENTREPRENEURSHIP</vt:lpstr>
      <vt:lpstr>Slide 2</vt:lpstr>
      <vt:lpstr>Slide 3</vt:lpstr>
      <vt:lpstr>Slide 4</vt:lpstr>
      <vt:lpstr>Slide 5</vt:lpstr>
      <vt:lpstr>Slide 6</vt:lpstr>
      <vt:lpstr>Slide 7</vt:lpstr>
      <vt:lpstr>Slide 8</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THEORIES OF ENTREPRENEURSHIP</dc:title>
  <dc:creator>shree</dc:creator>
  <cp:lastModifiedBy>shree</cp:lastModifiedBy>
  <cp:revision>6</cp:revision>
  <dcterms:created xsi:type="dcterms:W3CDTF">2017-09-15T23:42:28Z</dcterms:created>
  <dcterms:modified xsi:type="dcterms:W3CDTF">2017-09-17T15:43:12Z</dcterms:modified>
</cp:coreProperties>
</file>